
<file path=[Content_Types].xml><?xml version="1.0" encoding="utf-8"?>
<Types xmlns="http://schemas.openxmlformats.org/package/2006/content-types">
  <Default Extension="png" ContentType="image/png"/>
  <Default Extension="wma" ContentType="audio/x-ms-wma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57" r:id="rId4"/>
    <p:sldId id="273" r:id="rId5"/>
    <p:sldId id="274" r:id="rId6"/>
    <p:sldId id="258" r:id="rId7"/>
    <p:sldId id="279" r:id="rId8"/>
    <p:sldId id="260" r:id="rId9"/>
    <p:sldId id="261" r:id="rId10"/>
    <p:sldId id="276" r:id="rId11"/>
    <p:sldId id="262" r:id="rId12"/>
    <p:sldId id="263" r:id="rId13"/>
    <p:sldId id="264" r:id="rId14"/>
    <p:sldId id="265" r:id="rId15"/>
    <p:sldId id="269" r:id="rId16"/>
    <p:sldId id="277" r:id="rId17"/>
    <p:sldId id="267" r:id="rId18"/>
    <p:sldId id="268" r:id="rId19"/>
    <p:sldId id="270" r:id="rId20"/>
    <p:sldId id="271" r:id="rId21"/>
    <p:sldId id="272" r:id="rId22"/>
    <p:sldId id="278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36" autoAdjust="0"/>
    <p:restoredTop sz="94660"/>
  </p:normalViewPr>
  <p:slideViewPr>
    <p:cSldViewPr snapToGrid="0">
      <p:cViewPr varScale="1">
        <p:scale>
          <a:sx n="78" d="100"/>
          <a:sy n="78" d="100"/>
        </p:scale>
        <p:origin x="47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E3E4A-BC1B-4BAB-B034-4988B3548934}" type="datetimeFigureOut">
              <a:rPr lang="en-US" smtClean="0"/>
              <a:t>3/22/2015</a:t>
            </a:fld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09C1F-DA54-4AF6-8D4A-B500FACD5D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8250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E3E4A-BC1B-4BAB-B034-4988B3548934}" type="datetimeFigureOut">
              <a:rPr lang="en-US" smtClean="0"/>
              <a:t>3/22/2015</a:t>
            </a:fld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09C1F-DA54-4AF6-8D4A-B500FACD5D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8522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E3E4A-BC1B-4BAB-B034-4988B3548934}" type="datetimeFigureOut">
              <a:rPr lang="en-US" smtClean="0"/>
              <a:t>3/22/2015</a:t>
            </a:fld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09C1F-DA54-4AF6-8D4A-B500FACD5D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437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E3E4A-BC1B-4BAB-B034-4988B3548934}" type="datetimeFigureOut">
              <a:rPr lang="en-US" smtClean="0"/>
              <a:t>3/22/2015</a:t>
            </a:fld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09C1F-DA54-4AF6-8D4A-B500FACD5D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4815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E3E4A-BC1B-4BAB-B034-4988B3548934}" type="datetimeFigureOut">
              <a:rPr lang="en-US" smtClean="0"/>
              <a:t>3/22/2015</a:t>
            </a:fld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09C1F-DA54-4AF6-8D4A-B500FACD5D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6865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E3E4A-BC1B-4BAB-B034-4988B3548934}" type="datetimeFigureOut">
              <a:rPr lang="en-US" smtClean="0"/>
              <a:t>3/22/2015</a:t>
            </a:fld>
            <a:endParaRPr 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09C1F-DA54-4AF6-8D4A-B500FACD5D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8819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E3E4A-BC1B-4BAB-B034-4988B3548934}" type="datetimeFigureOut">
              <a:rPr lang="en-US" smtClean="0"/>
              <a:t>3/22/2015</a:t>
            </a:fld>
            <a:endParaRPr 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09C1F-DA54-4AF6-8D4A-B500FACD5D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6915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E3E4A-BC1B-4BAB-B034-4988B3548934}" type="datetimeFigureOut">
              <a:rPr lang="en-US" smtClean="0"/>
              <a:t>3/22/2015</a:t>
            </a:fld>
            <a:endParaRPr 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09C1F-DA54-4AF6-8D4A-B500FACD5D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6828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E3E4A-BC1B-4BAB-B034-4988B3548934}" type="datetimeFigureOut">
              <a:rPr lang="en-US" smtClean="0"/>
              <a:t>3/22/2015</a:t>
            </a:fld>
            <a:endParaRPr 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09C1F-DA54-4AF6-8D4A-B500FACD5D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7203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E3E4A-BC1B-4BAB-B034-4988B3548934}" type="datetimeFigureOut">
              <a:rPr lang="en-US" smtClean="0"/>
              <a:t>3/22/2015</a:t>
            </a:fld>
            <a:endParaRPr 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09C1F-DA54-4AF6-8D4A-B500FACD5D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122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E3E4A-BC1B-4BAB-B034-4988B3548934}" type="datetimeFigureOut">
              <a:rPr lang="en-US" smtClean="0"/>
              <a:t>3/22/2015</a:t>
            </a:fld>
            <a:endParaRPr 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09C1F-DA54-4AF6-8D4A-B500FACD5D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1643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7E3E4A-BC1B-4BAB-B034-4988B3548934}" type="datetimeFigureOut">
              <a:rPr lang="en-US" smtClean="0"/>
              <a:t>3/22/2015</a:t>
            </a:fld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F09C1F-DA54-4AF6-8D4A-B500FACD5D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3118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wma"/><Relationship Id="rId1" Type="http://schemas.microsoft.com/office/2007/relationships/media" Target="../media/media1.wma"/><Relationship Id="rId5" Type="http://schemas.openxmlformats.org/officeDocument/2006/relationships/image" Target="../media/image1.png"/><Relationship Id="rId4" Type="http://schemas.openxmlformats.org/officeDocument/2006/relationships/hyperlink" Target="http://elearn.cit.edu.au/course/view.php?id=128207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wma"/><Relationship Id="rId1" Type="http://schemas.microsoft.com/office/2007/relationships/media" Target="../media/media10.wma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wma"/><Relationship Id="rId1" Type="http://schemas.microsoft.com/office/2007/relationships/media" Target="../media/media11.wma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wma"/><Relationship Id="rId1" Type="http://schemas.microsoft.com/office/2007/relationships/media" Target="../media/media12.wma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wma"/><Relationship Id="rId1" Type="http://schemas.microsoft.com/office/2007/relationships/media" Target="../media/media13.wma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wma"/><Relationship Id="rId1" Type="http://schemas.microsoft.com/office/2007/relationships/media" Target="../media/media14.wma"/><Relationship Id="rId5" Type="http://schemas.openxmlformats.org/officeDocument/2006/relationships/image" Target="../media/image1.png"/><Relationship Id="rId4" Type="http://schemas.openxmlformats.org/officeDocument/2006/relationships/image" Target="../media/image12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wma"/><Relationship Id="rId1" Type="http://schemas.microsoft.com/office/2007/relationships/media" Target="../media/media15.wma"/><Relationship Id="rId5" Type="http://schemas.openxmlformats.org/officeDocument/2006/relationships/image" Target="../media/image1.png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wma"/><Relationship Id="rId1" Type="http://schemas.microsoft.com/office/2007/relationships/media" Target="../media/media16.wma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wma"/><Relationship Id="rId1" Type="http://schemas.microsoft.com/office/2007/relationships/media" Target="../media/media17.wma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8.wma"/><Relationship Id="rId1" Type="http://schemas.microsoft.com/office/2007/relationships/media" Target="../media/media18.wma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9.wma"/><Relationship Id="rId1" Type="http://schemas.microsoft.com/office/2007/relationships/media" Target="../media/media19.wma"/><Relationship Id="rId5" Type="http://schemas.openxmlformats.org/officeDocument/2006/relationships/image" Target="../media/image1.png"/><Relationship Id="rId4" Type="http://schemas.openxmlformats.org/officeDocument/2006/relationships/image" Target="../media/image14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wma"/><Relationship Id="rId1" Type="http://schemas.microsoft.com/office/2007/relationships/media" Target="../media/media2.wma"/><Relationship Id="rId5" Type="http://schemas.openxmlformats.org/officeDocument/2006/relationships/image" Target="../media/image1.png"/><Relationship Id="rId4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0.wma"/><Relationship Id="rId1" Type="http://schemas.microsoft.com/office/2007/relationships/media" Target="../media/media20.wma"/><Relationship Id="rId4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1.wma"/><Relationship Id="rId1" Type="http://schemas.microsoft.com/office/2007/relationships/media" Target="../media/media21.wma"/><Relationship Id="rId4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2.wma"/><Relationship Id="rId1" Type="http://schemas.microsoft.com/office/2007/relationships/media" Target="../media/media22.wma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wma"/><Relationship Id="rId1" Type="http://schemas.microsoft.com/office/2007/relationships/media" Target="../media/media3.wma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wma"/><Relationship Id="rId1" Type="http://schemas.microsoft.com/office/2007/relationships/media" Target="../media/media4.wma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wma"/><Relationship Id="rId1" Type="http://schemas.microsoft.com/office/2007/relationships/media" Target="../media/media5.wma"/><Relationship Id="rId6" Type="http://schemas.openxmlformats.org/officeDocument/2006/relationships/image" Target="../media/image1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wma"/><Relationship Id="rId1" Type="http://schemas.microsoft.com/office/2007/relationships/media" Target="../media/media6.wma"/><Relationship Id="rId5" Type="http://schemas.openxmlformats.org/officeDocument/2006/relationships/image" Target="../media/image1.png"/><Relationship Id="rId4" Type="http://schemas.openxmlformats.org/officeDocument/2006/relationships/image" Target="../media/image6.gi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0.png"/><Relationship Id="rId2" Type="http://schemas.openxmlformats.org/officeDocument/2006/relationships/audio" Target="../media/media7.wma"/><Relationship Id="rId1" Type="http://schemas.microsoft.com/office/2007/relationships/media" Target="../media/media7.wma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wma"/><Relationship Id="rId1" Type="http://schemas.microsoft.com/office/2007/relationships/media" Target="../media/media8.wma"/><Relationship Id="rId5" Type="http://schemas.openxmlformats.org/officeDocument/2006/relationships/image" Target="../media/image1.png"/><Relationship Id="rId4" Type="http://schemas.openxmlformats.org/officeDocument/2006/relationships/image" Target="../media/image11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wma"/><Relationship Id="rId1" Type="http://schemas.microsoft.com/office/2007/relationships/media" Target="../media/media9.wma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6876288" y="4953044"/>
            <a:ext cx="5157216" cy="1655762"/>
          </a:xfrm>
        </p:spPr>
        <p:txBody>
          <a:bodyPr/>
          <a:lstStyle/>
          <a:p>
            <a:r>
              <a:rPr lang="en-US" dirty="0">
                <a:hlinkClick r:id="rId4"/>
              </a:rPr>
              <a:t>APPLICATION TESTING AND </a:t>
            </a:r>
            <a:r>
              <a:rPr lang="en-US" dirty="0" smtClean="0">
                <a:hlinkClick r:id="rId4"/>
              </a:rPr>
              <a:t>METRIC</a:t>
            </a:r>
            <a:endParaRPr lang="en-US" dirty="0" smtClean="0"/>
          </a:p>
          <a:p>
            <a:r>
              <a:rPr lang="en-US" dirty="0" smtClean="0"/>
              <a:t>Teacher: Donald Coutts </a:t>
            </a:r>
          </a:p>
          <a:p>
            <a:r>
              <a:rPr lang="en-US" dirty="0" smtClean="0"/>
              <a:t>Student : Kitman </a:t>
            </a:r>
            <a:r>
              <a:rPr lang="en-US" dirty="0" err="1" smtClean="0"/>
              <a:t>yiu</a:t>
            </a:r>
            <a:endParaRPr lang="en-US" dirty="0"/>
          </a:p>
        </p:txBody>
      </p:sp>
      <p:pic>
        <p:nvPicPr>
          <p:cNvPr id="4" name="錄製的聲音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38898" y="5999206"/>
            <a:ext cx="609600" cy="609600"/>
          </a:xfrm>
          <a:prstGeom prst="rect">
            <a:avLst/>
          </a:prstGeom>
        </p:spPr>
      </p:pic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982609" y="728163"/>
            <a:ext cx="9819503" cy="25853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6000" dirty="0">
                <a:latin typeface="+mj-lt"/>
                <a:ea typeface="+mj-ea"/>
                <a:cs typeface="+mj-cs"/>
              </a:rPr>
              <a:t>Web Usability and Information Architecture principles in games design and </a:t>
            </a:r>
            <a:r>
              <a:rPr lang="en-US" sz="6000" dirty="0">
                <a:latin typeface="+mj-lt"/>
                <a:ea typeface="+mj-ea"/>
                <a:cs typeface="+mj-cs"/>
              </a:rPr>
              <a:t>testi</a:t>
            </a:r>
            <a:r>
              <a:rPr lang="en-US" sz="6000" dirty="0">
                <a:latin typeface="+mj-lt"/>
                <a:ea typeface="+mj-ea"/>
                <a:cs typeface="+mj-cs"/>
              </a:rPr>
              <a:t>ng</a:t>
            </a:r>
          </a:p>
        </p:txBody>
      </p:sp>
    </p:spTree>
    <p:extLst>
      <p:ext uri="{BB962C8B-B14F-4D97-AF65-F5344CB8AC3E}">
        <p14:creationId xmlns:p14="http://schemas.microsoft.com/office/powerpoint/2010/main" val="564154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0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 of WUP</a:t>
            </a:r>
            <a:endParaRPr 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b="1" dirty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Save user’s time by making everything clear, easy and accessible.</a:t>
            </a:r>
            <a:endParaRPr lang="en-US" b="1" i="1" dirty="0"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  <a:p>
            <a:pPr lvl="0"/>
            <a:r>
              <a:rPr lang="en-US" b="1" dirty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Increase satisfaction from the website experience and prevent negative response.</a:t>
            </a:r>
            <a:endParaRPr lang="en-US" b="1" i="1" dirty="0"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  <a:p>
            <a:endParaRPr lang="en-US" dirty="0"/>
          </a:p>
        </p:txBody>
      </p:sp>
      <p:pic>
        <p:nvPicPr>
          <p:cNvPr id="4" name="錄製的聲音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8600" y="587216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782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4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Components	</a:t>
            </a:r>
            <a:endParaRPr 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lvl="0"/>
            <a:r>
              <a:rPr lang="en-US" b="1" i="1" dirty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USABILITY MEANS…</a:t>
            </a:r>
          </a:p>
          <a:p>
            <a:pPr lvl="0"/>
            <a:r>
              <a:rPr lang="en-US" b="1" i="1" dirty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WEB APPLICATIONS SHOULD EXPLAIN THEMSELVES.</a:t>
            </a:r>
          </a:p>
          <a:p>
            <a:pPr lvl="0"/>
            <a:r>
              <a:rPr lang="en-US" b="1" i="1" dirty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DON’T MAKE ME THINK</a:t>
            </a:r>
          </a:p>
          <a:p>
            <a:pPr lvl="0"/>
            <a:r>
              <a:rPr lang="en-US" b="1" i="1" dirty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DON’T WASTE MY TIME</a:t>
            </a:r>
          </a:p>
          <a:p>
            <a:pPr lvl="0"/>
            <a:r>
              <a:rPr lang="en-US" b="1" i="1" dirty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USERS STILL CLING TO THEIR BACK BUTTONS</a:t>
            </a:r>
          </a:p>
          <a:p>
            <a:pPr lvl="0"/>
            <a:r>
              <a:rPr lang="en-US" b="1" i="1" dirty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WE’RE CREATURES OF HABIT</a:t>
            </a:r>
          </a:p>
          <a:p>
            <a:pPr lvl="0"/>
            <a:r>
              <a:rPr lang="en-US" b="1" i="1" dirty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NO TIME FOR SMALL TALK</a:t>
            </a:r>
          </a:p>
          <a:p>
            <a:pPr lvl="0"/>
            <a:r>
              <a:rPr lang="en-US" b="1" i="1" dirty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DON’T LOSE SEARCH</a:t>
            </a:r>
          </a:p>
          <a:p>
            <a:pPr lvl="0"/>
            <a:r>
              <a:rPr lang="en-US" b="1" i="1" dirty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WE FORM MENTAL SITE-MAPS</a:t>
            </a:r>
          </a:p>
          <a:p>
            <a:pPr lvl="0"/>
            <a:r>
              <a:rPr lang="en-US" b="1" i="1" dirty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MAKE IT EASY TO GO HOME</a:t>
            </a:r>
          </a:p>
          <a:p>
            <a:endParaRPr lang="en-US" dirty="0"/>
          </a:p>
        </p:txBody>
      </p:sp>
      <p:pic>
        <p:nvPicPr>
          <p:cNvPr id="4" name="錄製的聲音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8600" y="617696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524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402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Components 1</a:t>
            </a:r>
            <a:endParaRPr 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lvl="0"/>
            <a:r>
              <a:rPr lang="en-US" i="1" dirty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Visibility of system status</a:t>
            </a:r>
            <a:endParaRPr lang="en-US" b="1" i="1" dirty="0"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  <a:p>
            <a:pPr lvl="0"/>
            <a:r>
              <a:rPr lang="en-US" i="1" dirty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Match between system and the real world</a:t>
            </a:r>
            <a:endParaRPr lang="en-US" b="1" i="1" dirty="0"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  <a:p>
            <a:pPr lvl="0"/>
            <a:r>
              <a:rPr lang="en-US" i="1" dirty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User control and freedom</a:t>
            </a:r>
            <a:endParaRPr lang="en-US" b="1" i="1" dirty="0"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  <a:p>
            <a:pPr lvl="0"/>
            <a:r>
              <a:rPr lang="en-US" i="1" dirty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Consistency and standards</a:t>
            </a:r>
            <a:endParaRPr lang="en-US" b="1" i="1" dirty="0"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  <a:p>
            <a:pPr lvl="0"/>
            <a:r>
              <a:rPr lang="en-US" i="1" dirty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Error prevention</a:t>
            </a:r>
            <a:endParaRPr lang="en-US" b="1" i="1" dirty="0"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  <a:p>
            <a:pPr lvl="0"/>
            <a:r>
              <a:rPr lang="en-US" i="1" dirty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Recognition rather than recall</a:t>
            </a:r>
            <a:endParaRPr lang="en-US" b="1" i="1" dirty="0"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  <a:p>
            <a:pPr lvl="0"/>
            <a:r>
              <a:rPr lang="en-US" i="1" dirty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Flexibility and efficiency of use</a:t>
            </a:r>
            <a:endParaRPr lang="en-US" b="1" i="1" dirty="0"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  <a:p>
            <a:pPr lvl="0"/>
            <a:r>
              <a:rPr lang="en-US" i="1" dirty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Aesthetic and minimalist design</a:t>
            </a:r>
            <a:endParaRPr lang="en-US" b="1" i="1" dirty="0"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  <a:p>
            <a:pPr lvl="0"/>
            <a:r>
              <a:rPr lang="en-US" i="1" dirty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Help users recognize, diagnose, and recover from errors</a:t>
            </a:r>
            <a:endParaRPr lang="en-US" b="1" i="1" dirty="0"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  <a:p>
            <a:pPr lvl="0"/>
            <a:r>
              <a:rPr lang="en-US" i="1" dirty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Help and documentation</a:t>
            </a:r>
            <a:endParaRPr lang="en-US" b="1" i="1" dirty="0"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</p:txBody>
      </p:sp>
      <p:pic>
        <p:nvPicPr>
          <p:cNvPr id="4" name="錄製的聲音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8600" y="6098059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472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51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Components 2 </a:t>
            </a:r>
            <a:endParaRPr 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b="1" i="1" dirty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Hallway testing</a:t>
            </a:r>
          </a:p>
          <a:p>
            <a:pPr lvl="0"/>
            <a:r>
              <a:rPr lang="en-US" b="1" i="1" dirty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Remote Usability Testing</a:t>
            </a:r>
          </a:p>
          <a:p>
            <a:pPr lvl="0"/>
            <a:r>
              <a:rPr lang="en-US" b="1" i="1" dirty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Expert review</a:t>
            </a:r>
          </a:p>
          <a:p>
            <a:pPr lvl="0"/>
            <a:r>
              <a:rPr lang="en-US" b="1" i="1" dirty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Automated expert review</a:t>
            </a:r>
          </a:p>
          <a:p>
            <a:pPr lvl="0"/>
            <a:r>
              <a:rPr lang="en-US" b="1" i="1" dirty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A/B testing</a:t>
            </a:r>
          </a:p>
          <a:p>
            <a:endParaRPr lang="en-US" dirty="0"/>
          </a:p>
        </p:txBody>
      </p:sp>
      <p:pic>
        <p:nvPicPr>
          <p:cNvPr id="4" name="錄製的聲音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8600" y="587216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807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551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example of apply to game</a:t>
            </a:r>
            <a:endParaRPr lang="en-US" dirty="0"/>
          </a:p>
        </p:txBody>
      </p:sp>
      <p:pic>
        <p:nvPicPr>
          <p:cNvPr id="4" name="內容版面配置區 3" descr="C:\Users\Kitman\Google Drive\School\==CIT==\2015_Application Testing &amp; Metrics\Assigment 2\Pictures\wowscrnshot101407130246ml3.jpg"/>
          <p:cNvPicPr>
            <a:picLocks noGrp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5108" y="1825625"/>
            <a:ext cx="5801784" cy="4351338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錄製的聲音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93124" y="594977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360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54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 descr="Z:\Capture10.png"/>
          <p:cNvPicPr>
            <a:picLocks noGrp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6434" y="1825625"/>
            <a:ext cx="7219132" cy="4351338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錄製的聲音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45989" y="598273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742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00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IA and Game</a:t>
            </a:r>
            <a:endParaRPr 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GOAL </a:t>
            </a:r>
            <a:r>
              <a:rPr lang="en-US" b="1" dirty="0" smtClean="0"/>
              <a:t>comprehensiveness</a:t>
            </a:r>
            <a:r>
              <a:rPr lang="en-US" b="1" dirty="0"/>
              <a:t>, usability, relevance and query performance</a:t>
            </a:r>
            <a:endParaRPr lang="en-US" dirty="0"/>
          </a:p>
          <a:p>
            <a:r>
              <a:rPr lang="en-US" b="1" dirty="0" smtClean="0"/>
              <a:t>comprehensiveness </a:t>
            </a:r>
            <a:r>
              <a:rPr lang="en-US" b="1" dirty="0"/>
              <a:t>information</a:t>
            </a:r>
            <a:r>
              <a:rPr lang="en-US" dirty="0"/>
              <a:t> (</a:t>
            </a:r>
            <a:r>
              <a:rPr lang="en-US" dirty="0" err="1"/>
              <a:t>eg</a:t>
            </a:r>
            <a:r>
              <a:rPr lang="en-US" dirty="0"/>
              <a:t>: enemy health, teammate’s health, chatting information …..  )</a:t>
            </a:r>
          </a:p>
          <a:p>
            <a:r>
              <a:rPr lang="en-US" b="1" dirty="0" smtClean="0"/>
              <a:t>usability </a:t>
            </a:r>
            <a:r>
              <a:rPr lang="en-US" b="1" dirty="0"/>
              <a:t>information, </a:t>
            </a:r>
            <a:r>
              <a:rPr lang="en-US" dirty="0"/>
              <a:t>because some of the information are unless for example: other teammates health is unless in a battle </a:t>
            </a:r>
          </a:p>
          <a:p>
            <a:r>
              <a:rPr lang="en-US" b="1" dirty="0" smtClean="0"/>
              <a:t>relevance </a:t>
            </a:r>
            <a:r>
              <a:rPr lang="en-US" b="1" dirty="0"/>
              <a:t>information</a:t>
            </a:r>
            <a:r>
              <a:rPr lang="en-US" dirty="0"/>
              <a:t> as a beginner there is no way to know what information are useful and what are not</a:t>
            </a:r>
          </a:p>
          <a:p>
            <a:r>
              <a:rPr lang="en-US" b="1" dirty="0" smtClean="0"/>
              <a:t>query </a:t>
            </a:r>
            <a:r>
              <a:rPr lang="en-US" b="1" dirty="0"/>
              <a:t>performance</a:t>
            </a:r>
            <a:r>
              <a:rPr lang="en-US" dirty="0"/>
              <a:t> it is terrible, because there are too much information, which even the information are overlapped in the game.</a:t>
            </a:r>
          </a:p>
        </p:txBody>
      </p:sp>
      <p:pic>
        <p:nvPicPr>
          <p:cNvPr id="4" name="錄製的聲音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33400" y="594154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873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300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WUP and Game</a:t>
            </a:r>
            <a:endParaRPr lang="en-US" dirty="0"/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61196912"/>
              </p:ext>
            </p:extLst>
          </p:nvPr>
        </p:nvGraphicFramePr>
        <p:xfrm>
          <a:off x="1030776" y="1546168"/>
          <a:ext cx="10075028" cy="390698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518757"/>
                <a:gridCol w="2518757"/>
                <a:gridCol w="2518757"/>
                <a:gridCol w="2518757"/>
              </a:tblGrid>
              <a:tr h="783350">
                <a:tc>
                  <a:txBody>
                    <a:bodyPr/>
                    <a:lstStyle/>
                    <a:p>
                      <a:pPr marL="0" marR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USABILITY MEANS…</a:t>
                      </a:r>
                      <a:endParaRPr lang="en-US" sz="1000" dirty="0">
                        <a:effectLst/>
                      </a:endParaRPr>
                    </a:p>
                    <a:p>
                      <a:pPr marL="0" marR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  <a:endParaRPr lang="en-US" sz="1000" dirty="0">
                        <a:solidFill>
                          <a:srgbClr val="000000"/>
                        </a:solidFill>
                        <a:effectLst/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  <a:cs typeface="Microsoft JhengHei UI" panose="020B0604030504040204" pitchFamily="34" charset="-120"/>
                      </a:endParaRPr>
                    </a:p>
                  </a:txBody>
                  <a:tcPr marL="68580" marR="68580" marT="0" marB="0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WEB APPLICATIONS SHOULD EXPLAIN THEMSELVES.</a:t>
                      </a:r>
                      <a:endParaRPr lang="en-US" sz="1000" dirty="0">
                        <a:solidFill>
                          <a:srgbClr val="000000"/>
                        </a:solidFill>
                        <a:effectLst/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  <a:cs typeface="Microsoft JhengHei UI" panose="020B0604030504040204" pitchFamily="34" charset="-120"/>
                      </a:endParaRPr>
                    </a:p>
                  </a:txBody>
                  <a:tcPr marL="68580" marR="68580" marT="0" marB="0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DON’T MAKE ME THINK</a:t>
                      </a:r>
                      <a:endParaRPr lang="en-US" sz="1000">
                        <a:solidFill>
                          <a:srgbClr val="000000"/>
                        </a:solidFill>
                        <a:effectLst/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  <a:cs typeface="Microsoft JhengHei UI" panose="020B0604030504040204" pitchFamily="34" charset="-120"/>
                      </a:endParaRPr>
                    </a:p>
                  </a:txBody>
                  <a:tcPr marL="68580" marR="68580" marT="0" marB="0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DON’T WASTE MY TIME</a:t>
                      </a:r>
                      <a:endParaRPr lang="en-US" sz="1000" dirty="0">
                        <a:solidFill>
                          <a:srgbClr val="000000"/>
                        </a:solidFill>
                        <a:effectLst/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  <a:cs typeface="Microsoft JhengHei UI" panose="020B0604030504040204" pitchFamily="34" charset="-120"/>
                      </a:endParaRPr>
                    </a:p>
                  </a:txBody>
                  <a:tcPr marL="68580" marR="68580" marT="0" marB="0">
                    <a:solidFill>
                      <a:srgbClr val="00B0F0"/>
                    </a:solidFill>
                  </a:tcPr>
                </a:tc>
              </a:tr>
              <a:tr h="1299071">
                <a:tc>
                  <a:txBody>
                    <a:bodyPr/>
                    <a:lstStyle/>
                    <a:p>
                      <a:pPr marL="0" marR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This can same to same.</a:t>
                      </a:r>
                      <a:endParaRPr lang="en-US" sz="1000" dirty="0">
                        <a:effectLst/>
                      </a:endParaRPr>
                    </a:p>
                    <a:p>
                      <a:pPr marL="0" marR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  <a:endParaRPr lang="en-US" sz="1000" dirty="0">
                        <a:solidFill>
                          <a:srgbClr val="000000"/>
                        </a:solidFill>
                        <a:effectLst/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  <a:cs typeface="Microsoft JhengHei UI" panose="020B0604030504040204" pitchFamily="34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Player should after clicking all the action the player should know what they are doing</a:t>
                      </a:r>
                      <a:endParaRPr lang="en-US" sz="1000" dirty="0">
                        <a:solidFill>
                          <a:srgbClr val="000000"/>
                        </a:solidFill>
                        <a:effectLst/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  <a:cs typeface="Microsoft JhengHei UI" panose="020B0604030504040204" pitchFamily="34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Players don’t want to think where the buttons , so limit maybe 3 click to the task we be good</a:t>
                      </a:r>
                      <a:endParaRPr lang="en-US" sz="1000" dirty="0">
                        <a:effectLst/>
                      </a:endParaRPr>
                    </a:p>
                    <a:p>
                      <a:pPr marL="0" marR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  <a:endParaRPr lang="en-US" sz="1000" dirty="0">
                        <a:solidFill>
                          <a:srgbClr val="000000"/>
                        </a:solidFill>
                        <a:effectLst/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  <a:cs typeface="Microsoft JhengHei UI" panose="020B0604030504040204" pitchFamily="34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Always allow people to find information easily of they forget some stuff</a:t>
                      </a:r>
                      <a:endParaRPr lang="en-US" sz="1000">
                        <a:effectLst/>
                      </a:endParaRPr>
                    </a:p>
                    <a:p>
                      <a:pPr marL="0" marR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000">
                        <a:solidFill>
                          <a:srgbClr val="000000"/>
                        </a:solidFill>
                        <a:effectLst/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  <a:cs typeface="Microsoft JhengHei UI" panose="020B0604030504040204" pitchFamily="34" charset="-120"/>
                      </a:endParaRPr>
                    </a:p>
                  </a:txBody>
                  <a:tcPr marL="68580" marR="68580" marT="0" marB="0"/>
                </a:tc>
              </a:tr>
              <a:tr h="525489">
                <a:tc>
                  <a:txBody>
                    <a:bodyPr/>
                    <a:lstStyle/>
                    <a:p>
                      <a:pPr marL="0" marR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WE’RE CREATURES OF HABIT</a:t>
                      </a:r>
                      <a:endParaRPr lang="en-US" sz="1000">
                        <a:solidFill>
                          <a:srgbClr val="000000"/>
                        </a:solidFill>
                        <a:effectLst/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  <a:cs typeface="Microsoft JhengHei UI" panose="020B0604030504040204" pitchFamily="34" charset="-120"/>
                      </a:endParaRPr>
                    </a:p>
                  </a:txBody>
                  <a:tcPr marL="68580" marR="68580" marT="0" marB="0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DON’T LOSE SEARCH</a:t>
                      </a:r>
                      <a:endParaRPr lang="en-US" sz="1000">
                        <a:solidFill>
                          <a:srgbClr val="000000"/>
                        </a:solidFill>
                        <a:effectLst/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  <a:cs typeface="Microsoft JhengHei UI" panose="020B0604030504040204" pitchFamily="34" charset="-120"/>
                      </a:endParaRPr>
                    </a:p>
                  </a:txBody>
                  <a:tcPr marL="68580" marR="68580" marT="0" marB="0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WE FORM MENTAL SITE-MAPS</a:t>
                      </a:r>
                      <a:endParaRPr lang="en-US" sz="1000" dirty="0">
                        <a:solidFill>
                          <a:srgbClr val="000000"/>
                        </a:solidFill>
                        <a:effectLst/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  <a:cs typeface="Microsoft JhengHei UI" panose="020B0604030504040204" pitchFamily="34" charset="-120"/>
                      </a:endParaRPr>
                    </a:p>
                  </a:txBody>
                  <a:tcPr marL="68580" marR="68580" marT="0" marB="0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MAKE IT EASY TO GO HOME</a:t>
                      </a:r>
                      <a:endParaRPr lang="en-US" sz="1000" dirty="0">
                        <a:solidFill>
                          <a:srgbClr val="000000"/>
                        </a:solidFill>
                        <a:effectLst/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  <a:cs typeface="Microsoft JhengHei UI" panose="020B0604030504040204" pitchFamily="34" charset="-120"/>
                      </a:endParaRPr>
                    </a:p>
                  </a:txBody>
                  <a:tcPr marL="68580" marR="68580" marT="0" marB="0">
                    <a:solidFill>
                      <a:srgbClr val="00B0F0"/>
                    </a:solidFill>
                  </a:tcPr>
                </a:tc>
              </a:tr>
              <a:tr h="1299071">
                <a:tc>
                  <a:txBody>
                    <a:bodyPr/>
                    <a:lstStyle/>
                    <a:p>
                      <a:pPr marL="0" marR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  <a:r>
                        <a:rPr lang="en-US" sz="1100" dirty="0" smtClean="0">
                          <a:effectLst/>
                        </a:rPr>
                        <a:t>We</a:t>
                      </a:r>
                      <a:r>
                        <a:rPr lang="en-US" sz="1100" baseline="0" dirty="0" smtClean="0">
                          <a:effectLst/>
                        </a:rPr>
                        <a:t> make things that the user can use it again and again so it will be a habit</a:t>
                      </a:r>
                      <a:endParaRPr lang="en-US" sz="1000" dirty="0">
                        <a:solidFill>
                          <a:srgbClr val="000000"/>
                        </a:solidFill>
                        <a:effectLst/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  <a:cs typeface="Microsoft JhengHei UI" panose="020B0604030504040204" pitchFamily="34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It should allow us easily switch between the game scene and the menu scene</a:t>
                      </a:r>
                      <a:endParaRPr lang="en-US" sz="1000">
                        <a:effectLst/>
                      </a:endParaRPr>
                    </a:p>
                    <a:p>
                      <a:pPr marL="0" marR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000">
                        <a:solidFill>
                          <a:srgbClr val="000000"/>
                        </a:solidFill>
                        <a:effectLst/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  <a:cs typeface="Microsoft JhengHei UI" panose="020B0604030504040204" pitchFamily="34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  <a:r>
                        <a:rPr lang="en-US" sz="1100" dirty="0" smtClean="0">
                          <a:effectLst/>
                        </a:rPr>
                        <a:t>User</a:t>
                      </a:r>
                      <a:r>
                        <a:rPr lang="en-US" sz="1100" baseline="0" dirty="0" smtClean="0">
                          <a:effectLst/>
                        </a:rPr>
                        <a:t> can remember after clicking a button where does it go</a:t>
                      </a:r>
                      <a:endParaRPr lang="en-US" sz="1000" dirty="0">
                        <a:solidFill>
                          <a:srgbClr val="000000"/>
                        </a:solidFill>
                        <a:effectLst/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  <a:cs typeface="Microsoft JhengHei UI" panose="020B0604030504040204" pitchFamily="34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The user should be able to go back to the main menu easily by clicking not more than 2 buttons </a:t>
                      </a:r>
                      <a:endParaRPr lang="en-US" sz="1000" dirty="0">
                        <a:effectLst/>
                      </a:endParaRPr>
                    </a:p>
                    <a:p>
                      <a:pPr marL="0" marR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  <a:endParaRPr lang="en-US" sz="1000" dirty="0">
                        <a:solidFill>
                          <a:srgbClr val="000000"/>
                        </a:solidFill>
                        <a:effectLst/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  <a:cs typeface="Microsoft JhengHei UI" panose="020B0604030504040204" pitchFamily="34" charset="-12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7428667"/>
              </p:ext>
            </p:extLst>
          </p:nvPr>
        </p:nvGraphicFramePr>
        <p:xfrm>
          <a:off x="971354" y="5774724"/>
          <a:ext cx="10051472" cy="83202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025736"/>
                <a:gridCol w="5025736"/>
              </a:tblGrid>
              <a:tr h="444844">
                <a:tc>
                  <a:txBody>
                    <a:bodyPr/>
                    <a:lstStyle/>
                    <a:p>
                      <a:pPr marL="0" marR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USERS STILL CLING TO THEIR BACK BUTTONS</a:t>
                      </a:r>
                      <a:endParaRPr lang="en-US" sz="1000" dirty="0">
                        <a:solidFill>
                          <a:srgbClr val="000000"/>
                        </a:solidFill>
                        <a:effectLst/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  <a:cs typeface="Microsoft JhengHei UI" panose="020B0604030504040204" pitchFamily="34" charset="-120"/>
                      </a:endParaRPr>
                    </a:p>
                  </a:txBody>
                  <a:tcPr marL="68580" marR="68580" marT="0" marB="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NO TIME FOR SMALL TALK</a:t>
                      </a:r>
                      <a:endParaRPr lang="en-US" sz="1000" dirty="0">
                        <a:solidFill>
                          <a:srgbClr val="000000"/>
                        </a:solidFill>
                        <a:effectLst/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  <a:cs typeface="Microsoft JhengHei UI" panose="020B0604030504040204" pitchFamily="34" charset="-120"/>
                      </a:endParaRPr>
                    </a:p>
                  </a:txBody>
                  <a:tcPr marL="68580" marR="68580" marT="0" marB="0">
                    <a:solidFill>
                      <a:srgbClr val="FF0000"/>
                    </a:solidFill>
                  </a:tcPr>
                </a:tc>
              </a:tr>
              <a:tr h="387178">
                <a:tc>
                  <a:txBody>
                    <a:bodyPr/>
                    <a:lstStyle/>
                    <a:p>
                      <a:pPr marL="0" marR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No back button in game </a:t>
                      </a:r>
                      <a:endParaRPr lang="en-US" sz="1000" dirty="0">
                        <a:effectLst/>
                      </a:endParaRPr>
                    </a:p>
                    <a:p>
                      <a:pPr marL="0" marR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  <a:endParaRPr lang="en-US" sz="1000" dirty="0">
                        <a:solidFill>
                          <a:srgbClr val="000000"/>
                        </a:solidFill>
                        <a:effectLst/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  <a:cs typeface="Microsoft JhengHei UI" panose="020B0604030504040204" pitchFamily="34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Different players and different game have different task some case there need to be a small talk about the game. </a:t>
                      </a:r>
                      <a:endParaRPr lang="en-US" sz="1000" dirty="0">
                        <a:effectLst/>
                      </a:endParaRPr>
                    </a:p>
                    <a:p>
                      <a:pPr marL="0" marR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  <a:endParaRPr lang="en-US" sz="1000" dirty="0">
                        <a:solidFill>
                          <a:srgbClr val="000000"/>
                        </a:solidFill>
                        <a:effectLst/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  <a:cs typeface="Microsoft JhengHei UI" panose="020B0604030504040204" pitchFamily="34" charset="-12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-1" y="90100"/>
            <a:ext cx="453081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ja-JP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Microsoft JhengHei UI" panose="020B0604030504040204" pitchFamily="34" charset="-120"/>
              </a:rPr>
              <a:t>Following by the </a:t>
            </a:r>
            <a:r>
              <a:rPr kumimoji="0" lang="en-US" altLang="ja-JP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Black" panose="020B0A04020102020204" pitchFamily="34" charset="0"/>
                <a:cs typeface="Microsoft JhengHei UI" panose="020B0604030504040204" pitchFamily="34" charset="-120"/>
              </a:rPr>
              <a:t>rules</a:t>
            </a:r>
            <a:r>
              <a:rPr kumimoji="0" lang="en-US" altLang="ja-JP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Microsoft JhengHei UI" panose="020B0604030504040204" pitchFamily="34" charset="-120"/>
              </a:rPr>
              <a:t> from </a:t>
            </a:r>
            <a:r>
              <a:rPr kumimoji="0" lang="en-US" altLang="ja-JP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Black" panose="020B0A04020102020204" pitchFamily="34" charset="0"/>
                <a:cs typeface="Microsoft JhengHei UI" panose="020B0604030504040204" pitchFamily="34" charset="-120"/>
              </a:rPr>
              <a:t>Steve Krug’s</a:t>
            </a:r>
            <a:r>
              <a:rPr kumimoji="0" lang="en-US" altLang="ja-JP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Microsoft JhengHei UI" panose="020B0604030504040204" pitchFamily="34" charset="-120"/>
              </a:rPr>
              <a:t> these rules</a:t>
            </a:r>
            <a:endParaRPr kumimoji="0" lang="en-US" altLang="ja-JP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錄製的聲音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8600" y="5958017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325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00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WUP and Game</a:t>
            </a:r>
            <a:endParaRPr lang="en-US" dirty="0"/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87288436"/>
              </p:ext>
            </p:extLst>
          </p:nvPr>
        </p:nvGraphicFramePr>
        <p:xfrm>
          <a:off x="714894" y="1479664"/>
          <a:ext cx="10638906" cy="503751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546302"/>
                <a:gridCol w="3546302"/>
                <a:gridCol w="3546302"/>
              </a:tblGrid>
              <a:tr h="244243">
                <a:tc>
                  <a:txBody>
                    <a:bodyPr/>
                    <a:lstStyle/>
                    <a:p>
                      <a:pPr marL="0" marR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Visibility of system status</a:t>
                      </a:r>
                      <a:endParaRPr lang="en-US" sz="800" dirty="0">
                        <a:solidFill>
                          <a:srgbClr val="000000"/>
                        </a:solidFill>
                        <a:effectLst/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  <a:cs typeface="Microsoft JhengHei UI" panose="020B0604030504040204" pitchFamily="34" charset="-120"/>
                      </a:endParaRPr>
                    </a:p>
                  </a:txBody>
                  <a:tcPr marL="52743" marR="5274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User Control and freedom</a:t>
                      </a:r>
                      <a:endParaRPr lang="en-US" sz="800">
                        <a:solidFill>
                          <a:srgbClr val="000000"/>
                        </a:solidFill>
                        <a:effectLst/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  <a:cs typeface="Microsoft JhengHei UI" panose="020B0604030504040204" pitchFamily="34" charset="-120"/>
                      </a:endParaRPr>
                    </a:p>
                  </a:txBody>
                  <a:tcPr marL="52743" marR="5274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Consistency and standards</a:t>
                      </a:r>
                      <a:endParaRPr lang="en-US" sz="800">
                        <a:solidFill>
                          <a:srgbClr val="000000"/>
                        </a:solidFill>
                        <a:effectLst/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  <a:cs typeface="Microsoft JhengHei UI" panose="020B0604030504040204" pitchFamily="34" charset="-120"/>
                      </a:endParaRPr>
                    </a:p>
                  </a:txBody>
                  <a:tcPr marL="52743" marR="52743" marT="0" marB="0"/>
                </a:tc>
              </a:tr>
              <a:tr h="895558"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800" dirty="0">
                          <a:effectLst/>
                        </a:rPr>
                        <a:t>User should be able to </a:t>
                      </a:r>
                      <a:r>
                        <a:rPr lang="en-US" sz="800" dirty="0" smtClean="0">
                          <a:solidFill>
                            <a:srgbClr val="000000"/>
                          </a:solidFill>
                          <a:effectLst/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  <a:cs typeface="Microsoft JhengHei UI" panose="020B0604030504040204" pitchFamily="34" charset="-120"/>
                        </a:rPr>
                        <a:t>recognize </a:t>
                      </a:r>
                      <a:r>
                        <a:rPr lang="en-US" sz="800" dirty="0" smtClean="0">
                          <a:effectLst/>
                        </a:rPr>
                        <a:t>what </a:t>
                      </a:r>
                      <a:r>
                        <a:rPr lang="en-US" sz="800" dirty="0">
                          <a:effectLst/>
                        </a:rPr>
                        <a:t>buttons are able to click and what are not </a:t>
                      </a:r>
                    </a:p>
                    <a:p>
                      <a:pPr marL="0" marR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 </a:t>
                      </a:r>
                    </a:p>
                    <a:p>
                      <a:pPr marL="342900" marR="0" lvl="0" indent="-34290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800" dirty="0">
                          <a:effectLst/>
                        </a:rPr>
                        <a:t>The system should have different images after the button is click</a:t>
                      </a:r>
                      <a:endParaRPr lang="en-US" sz="800" dirty="0">
                        <a:solidFill>
                          <a:srgbClr val="000000"/>
                        </a:solidFill>
                        <a:effectLst/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  <a:cs typeface="Microsoft JhengHei UI" panose="020B0604030504040204" pitchFamily="34" charset="-120"/>
                      </a:endParaRPr>
                    </a:p>
                  </a:txBody>
                  <a:tcPr marL="52743" marR="52743" marT="0" marB="0"/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900">
                          <a:effectLst/>
                        </a:rPr>
                        <a:t>If the user click open some panel there are a X button of the right hand side of the Conner</a:t>
                      </a:r>
                      <a:r>
                        <a:rPr lang="en-US" sz="800">
                          <a:effectLst/>
                        </a:rPr>
                        <a:t> to close the window</a:t>
                      </a:r>
                      <a:endParaRPr lang="en-US" sz="800">
                        <a:solidFill>
                          <a:srgbClr val="000000"/>
                        </a:solidFill>
                        <a:effectLst/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  <a:cs typeface="Microsoft JhengHei UI" panose="020B0604030504040204" pitchFamily="34" charset="-120"/>
                      </a:endParaRPr>
                    </a:p>
                  </a:txBody>
                  <a:tcPr marL="52743" marR="52743" marT="0" marB="0"/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900">
                          <a:effectLst/>
                        </a:rPr>
                        <a:t>Symbols should related to the image that what action they are doing.</a:t>
                      </a:r>
                      <a:r>
                        <a:rPr lang="en-US" sz="800">
                          <a:effectLst/>
                        </a:rPr>
                        <a:t> </a:t>
                      </a:r>
                      <a:endParaRPr lang="en-US" sz="800">
                        <a:solidFill>
                          <a:srgbClr val="000000"/>
                        </a:solidFill>
                        <a:effectLst/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  <a:cs typeface="Microsoft JhengHei UI" panose="020B0604030504040204" pitchFamily="34" charset="-120"/>
                      </a:endParaRPr>
                    </a:p>
                  </a:txBody>
                  <a:tcPr marL="52743" marR="52743" marT="0" marB="0"/>
                </a:tc>
              </a:tr>
              <a:tr h="244243">
                <a:tc>
                  <a:txBody>
                    <a:bodyPr/>
                    <a:lstStyle/>
                    <a:p>
                      <a:pPr marL="0" marR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Error prevention</a:t>
                      </a:r>
                      <a:endParaRPr lang="en-US" sz="800">
                        <a:solidFill>
                          <a:srgbClr val="000000"/>
                        </a:solidFill>
                        <a:effectLst/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  <a:cs typeface="Microsoft JhengHei UI" panose="020B0604030504040204" pitchFamily="34" charset="-120"/>
                      </a:endParaRPr>
                    </a:p>
                  </a:txBody>
                  <a:tcPr marL="52743" marR="5274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Recognition rather than recall:</a:t>
                      </a:r>
                      <a:endParaRPr lang="en-US" sz="800" dirty="0">
                        <a:solidFill>
                          <a:srgbClr val="000000"/>
                        </a:solidFill>
                        <a:effectLst/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  <a:cs typeface="Microsoft JhengHei UI" panose="020B0604030504040204" pitchFamily="34" charset="-120"/>
                      </a:endParaRPr>
                    </a:p>
                  </a:txBody>
                  <a:tcPr marL="52743" marR="5274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Asthetic and minimalist design </a:t>
                      </a:r>
                      <a:endParaRPr lang="en-US" sz="800">
                        <a:solidFill>
                          <a:srgbClr val="000000"/>
                        </a:solidFill>
                        <a:effectLst/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  <a:cs typeface="Microsoft JhengHei UI" panose="020B0604030504040204" pitchFamily="34" charset="-120"/>
                      </a:endParaRPr>
                    </a:p>
                  </a:txBody>
                  <a:tcPr marL="52743" marR="52743" marT="0" marB="0"/>
                </a:tc>
              </a:tr>
              <a:tr h="1099094"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900">
                          <a:effectLst/>
                        </a:rPr>
                        <a:t>This rule can be … in game , since pressing the wrong button doesn’t effect a lot</a:t>
                      </a:r>
                      <a:endParaRPr lang="en-US" sz="800">
                        <a:solidFill>
                          <a:srgbClr val="000000"/>
                        </a:solidFill>
                        <a:effectLst/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  <a:cs typeface="Microsoft JhengHei UI" panose="020B0604030504040204" pitchFamily="34" charset="-120"/>
                      </a:endParaRPr>
                    </a:p>
                  </a:txBody>
                  <a:tcPr marL="52743" marR="52743" marT="0" marB="0"/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800" dirty="0" smtClean="0">
                          <a:solidFill>
                            <a:srgbClr val="000000"/>
                          </a:solidFill>
                          <a:effectLst/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  <a:cs typeface="Microsoft JhengHei UI" panose="020B0604030504040204" pitchFamily="34" charset="-120"/>
                        </a:rPr>
                        <a:t>Once you look at image the player should already recognize what is it about</a:t>
                      </a:r>
                      <a:endParaRPr lang="en-US" sz="800" dirty="0">
                        <a:solidFill>
                          <a:srgbClr val="000000"/>
                        </a:solidFill>
                        <a:effectLst/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  <a:cs typeface="Microsoft JhengHei UI" panose="020B0604030504040204" pitchFamily="34" charset="-120"/>
                      </a:endParaRPr>
                    </a:p>
                  </a:txBody>
                  <a:tcPr marL="52743" marR="52743" marT="0" marB="0"/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900">
                          <a:effectLst/>
                        </a:rPr>
                        <a:t>Only shows the information are need in the game</a:t>
                      </a:r>
                      <a:endParaRPr lang="en-US" sz="800">
                        <a:effectLst/>
                      </a:endParaRPr>
                    </a:p>
                    <a:p>
                      <a:pPr marL="457200" marR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 </a:t>
                      </a:r>
                      <a:endParaRPr lang="en-US" sz="800">
                        <a:effectLst/>
                      </a:endParaRPr>
                    </a:p>
                    <a:p>
                      <a:pPr marL="342900" marR="0" lvl="0" indent="-34290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900">
                          <a:effectLst/>
                        </a:rPr>
                        <a:t>The most important information should be bigger and the less important information should be smaller</a:t>
                      </a:r>
                      <a:endParaRPr lang="en-US" sz="800">
                        <a:solidFill>
                          <a:srgbClr val="000000"/>
                        </a:solidFill>
                        <a:effectLst/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  <a:cs typeface="Microsoft JhengHei UI" panose="020B0604030504040204" pitchFamily="34" charset="-120"/>
                      </a:endParaRPr>
                    </a:p>
                  </a:txBody>
                  <a:tcPr marL="52743" marR="52743" marT="0" marB="0"/>
                </a:tc>
              </a:tr>
              <a:tr h="244243">
                <a:tc>
                  <a:txBody>
                    <a:bodyPr/>
                    <a:lstStyle/>
                    <a:p>
                      <a:pPr marL="0" marR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Help users recongnize , and recover from errrors</a:t>
                      </a:r>
                      <a:endParaRPr lang="en-US" sz="800">
                        <a:solidFill>
                          <a:srgbClr val="000000"/>
                        </a:solidFill>
                        <a:effectLst/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  <a:cs typeface="Microsoft JhengHei UI" panose="020B0604030504040204" pitchFamily="34" charset="-120"/>
                      </a:endParaRPr>
                    </a:p>
                  </a:txBody>
                  <a:tcPr marL="52743" marR="5274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Help and documentation: </a:t>
                      </a:r>
                      <a:endParaRPr lang="en-US" sz="800">
                        <a:solidFill>
                          <a:srgbClr val="000000"/>
                        </a:solidFill>
                        <a:effectLst/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  <a:cs typeface="Microsoft JhengHei UI" panose="020B0604030504040204" pitchFamily="34" charset="-120"/>
                      </a:endParaRPr>
                    </a:p>
                  </a:txBody>
                  <a:tcPr marL="52743" marR="5274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Match between system and the real world</a:t>
                      </a:r>
                      <a:endParaRPr lang="en-US" sz="800">
                        <a:solidFill>
                          <a:srgbClr val="000000"/>
                        </a:solidFill>
                        <a:effectLst/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  <a:cs typeface="Microsoft JhengHei UI" panose="020B0604030504040204" pitchFamily="34" charset="-120"/>
                      </a:endParaRPr>
                    </a:p>
                  </a:txBody>
                  <a:tcPr marL="52743" marR="52743" marT="0" marB="0"/>
                </a:tc>
              </a:tr>
              <a:tr h="1699525"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900" dirty="0">
                          <a:effectLst/>
                        </a:rPr>
                        <a:t>After the user click the wrong button it should allow us to go to a panel which allow us to click the right </a:t>
                      </a:r>
                      <a:r>
                        <a:rPr lang="en-US" sz="900" dirty="0" smtClean="0">
                          <a:effectLst/>
                        </a:rPr>
                        <a:t>button</a:t>
                      </a:r>
                      <a:r>
                        <a:rPr lang="en-US" sz="800" dirty="0" smtClean="0">
                          <a:effectLst/>
                        </a:rPr>
                        <a:t> </a:t>
                      </a:r>
                      <a:endParaRPr lang="en-US" sz="800" dirty="0">
                        <a:solidFill>
                          <a:srgbClr val="000000"/>
                        </a:solidFill>
                        <a:effectLst/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  <a:cs typeface="Microsoft JhengHei UI" panose="020B0604030504040204" pitchFamily="34" charset="-120"/>
                      </a:endParaRPr>
                    </a:p>
                  </a:txBody>
                  <a:tcPr marL="52743" marR="52743" marT="0" marB="0"/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900">
                          <a:effectLst/>
                        </a:rPr>
                        <a:t>If there are more than 15 buttons that the user will always click , they should create an online document</a:t>
                      </a:r>
                      <a:endParaRPr lang="en-US" sz="800">
                        <a:effectLst/>
                      </a:endParaRPr>
                    </a:p>
                    <a:p>
                      <a:pPr marL="228600" marR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800">
                        <a:effectLst/>
                      </a:endParaRPr>
                    </a:p>
                    <a:p>
                      <a:pPr marL="342900" marR="0" lvl="0" indent="-34290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900">
                          <a:effectLst/>
                        </a:rPr>
                        <a:t>Game tutorials should be showed up in the game menu which </a:t>
                      </a:r>
                      <a:endParaRPr lang="en-US" sz="800">
                        <a:effectLst/>
                      </a:endParaRPr>
                    </a:p>
                    <a:p>
                      <a:pPr marL="457200" marR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800">
                        <a:effectLst/>
                      </a:endParaRPr>
                    </a:p>
                    <a:p>
                      <a:pPr marL="342900" marR="0" lvl="0" indent="-34290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900">
                          <a:effectLst/>
                        </a:rPr>
                        <a:t>Tutorials can be either No tips , one tips, and always have tips</a:t>
                      </a:r>
                      <a:endParaRPr lang="en-US" sz="800">
                        <a:effectLst/>
                      </a:endParaRPr>
                    </a:p>
                    <a:p>
                      <a:pPr marL="0" marR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 </a:t>
                      </a:r>
                      <a:endParaRPr lang="en-US" sz="800">
                        <a:solidFill>
                          <a:srgbClr val="000000"/>
                        </a:solidFill>
                        <a:effectLst/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  <a:cs typeface="Microsoft JhengHei UI" panose="020B0604030504040204" pitchFamily="34" charset="-120"/>
                      </a:endParaRPr>
                    </a:p>
                  </a:txBody>
                  <a:tcPr marL="52743" marR="52743" marT="0" marB="0"/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900">
                          <a:effectLst/>
                        </a:rPr>
                        <a:t>The words in the game should matches the game which are similar to other type of games </a:t>
                      </a:r>
                      <a:endParaRPr lang="en-US" sz="800">
                        <a:effectLst/>
                      </a:endParaRPr>
                    </a:p>
                    <a:p>
                      <a:pPr marL="0" marR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800">
                        <a:effectLst/>
                      </a:endParaRPr>
                    </a:p>
                    <a:p>
                      <a:pPr marL="342900" marR="0" lvl="0" indent="-34290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900">
                          <a:effectLst/>
                        </a:rPr>
                        <a:t>User should know what state are they in (eg : battle state , idle state)</a:t>
                      </a:r>
                      <a:endParaRPr lang="en-US" sz="800">
                        <a:effectLst/>
                      </a:endParaRPr>
                    </a:p>
                    <a:p>
                      <a:pPr marL="457200" marR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800">
                        <a:effectLst/>
                      </a:endParaRPr>
                    </a:p>
                    <a:p>
                      <a:pPr marL="342900" marR="0" lvl="0" indent="-34290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900">
                          <a:effectLst/>
                        </a:rPr>
                        <a:t>If no similar game was exists, make sure user can understand the word by doing a action. </a:t>
                      </a:r>
                      <a:endParaRPr lang="en-US" sz="800">
                        <a:effectLst/>
                      </a:endParaRPr>
                    </a:p>
                    <a:p>
                      <a:pPr marL="0" marR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 </a:t>
                      </a:r>
                      <a:endParaRPr lang="en-US" sz="800">
                        <a:solidFill>
                          <a:srgbClr val="000000"/>
                        </a:solidFill>
                        <a:effectLst/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  <a:cs typeface="Microsoft JhengHei UI" panose="020B0604030504040204" pitchFamily="34" charset="-120"/>
                      </a:endParaRPr>
                    </a:p>
                  </a:txBody>
                  <a:tcPr marL="52743" marR="52743" marT="0" marB="0"/>
                </a:tc>
              </a:tr>
              <a:tr h="244243">
                <a:tc>
                  <a:txBody>
                    <a:bodyPr/>
                    <a:lstStyle/>
                    <a:p>
                      <a:pPr marL="0" marR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Flexibility and efficiency of use</a:t>
                      </a:r>
                      <a:endParaRPr lang="en-US" sz="800">
                        <a:solidFill>
                          <a:srgbClr val="000000"/>
                        </a:solidFill>
                        <a:effectLst/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  <a:cs typeface="Microsoft JhengHei UI" panose="020B0604030504040204" pitchFamily="34" charset="-120"/>
                      </a:endParaRPr>
                    </a:p>
                  </a:txBody>
                  <a:tcPr marL="52743" marR="5274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 </a:t>
                      </a:r>
                      <a:endParaRPr lang="en-US" sz="800">
                        <a:solidFill>
                          <a:srgbClr val="000000"/>
                        </a:solidFill>
                        <a:effectLst/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  <a:cs typeface="Microsoft JhengHei UI" panose="020B0604030504040204" pitchFamily="34" charset="-120"/>
                      </a:endParaRPr>
                    </a:p>
                  </a:txBody>
                  <a:tcPr marL="52743" marR="5274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 </a:t>
                      </a:r>
                      <a:endParaRPr lang="en-US" sz="800">
                        <a:solidFill>
                          <a:srgbClr val="000000"/>
                        </a:solidFill>
                        <a:effectLst/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  <a:cs typeface="Microsoft JhengHei UI" panose="020B0604030504040204" pitchFamily="34" charset="-120"/>
                      </a:endParaRPr>
                    </a:p>
                  </a:txBody>
                  <a:tcPr marL="52743" marR="52743" marT="0" marB="0"/>
                </a:tc>
              </a:tr>
              <a:tr h="366365"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900">
                          <a:effectLst/>
                        </a:rPr>
                        <a:t>The game should both have shortcuts and buttons </a:t>
                      </a:r>
                      <a:endParaRPr lang="en-US" sz="800">
                        <a:solidFill>
                          <a:srgbClr val="000000"/>
                        </a:solidFill>
                        <a:effectLst/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  <a:cs typeface="Microsoft JhengHei UI" panose="020B0604030504040204" pitchFamily="34" charset="-120"/>
                      </a:endParaRPr>
                    </a:p>
                  </a:txBody>
                  <a:tcPr marL="52743" marR="5274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 </a:t>
                      </a:r>
                      <a:endParaRPr lang="en-US" sz="800" dirty="0">
                        <a:solidFill>
                          <a:srgbClr val="000000"/>
                        </a:solidFill>
                        <a:effectLst/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  <a:cs typeface="Microsoft JhengHei UI" panose="020B0604030504040204" pitchFamily="34" charset="-120"/>
                      </a:endParaRPr>
                    </a:p>
                  </a:txBody>
                  <a:tcPr marL="52743" marR="5274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 </a:t>
                      </a:r>
                      <a:endParaRPr lang="en-US" sz="800" dirty="0">
                        <a:solidFill>
                          <a:srgbClr val="000000"/>
                        </a:solidFill>
                        <a:effectLst/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  <a:cs typeface="Microsoft JhengHei UI" panose="020B0604030504040204" pitchFamily="34" charset="-120"/>
                      </a:endParaRPr>
                    </a:p>
                  </a:txBody>
                  <a:tcPr marL="52743" marR="52743" marT="0" marB="0"/>
                </a:tc>
              </a:tr>
            </a:tbl>
          </a:graphicData>
        </a:graphic>
      </p:graphicFrame>
      <p:pic>
        <p:nvPicPr>
          <p:cNvPr id="3" name="錄製的聲音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8600" y="6098059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991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54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Redesign</a:t>
            </a:r>
            <a:endParaRPr lang="en-US" dirty="0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9885" y="1825625"/>
            <a:ext cx="7252230" cy="4351338"/>
          </a:xfrm>
        </p:spPr>
      </p:pic>
      <p:pic>
        <p:nvPicPr>
          <p:cNvPr id="4" name="錄製的聲音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33400" y="60071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334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2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History</a:t>
            </a:r>
            <a:endParaRPr 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 </a:t>
            </a:r>
          </a:p>
          <a:p>
            <a:endParaRPr lang="en-US" dirty="0" smtClean="0"/>
          </a:p>
        </p:txBody>
      </p:sp>
      <p:pic>
        <p:nvPicPr>
          <p:cNvPr id="4" name="圖片 3" descr="C:\Users\Kitman\Google Drive\School\==CIT==\2015_Application Testing &amp; Metrics\Assigment 2\Pictures\3043601569_29dc6fdec5.jp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9295" y="1640204"/>
            <a:ext cx="8628609" cy="4777221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錄製的聲音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7853" y="600744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448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51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</a:t>
            </a:r>
            <a:endParaRPr 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b="1" dirty="0"/>
              <a:t>Hallway testing</a:t>
            </a:r>
            <a:r>
              <a:rPr lang="en-US" dirty="0"/>
              <a:t> </a:t>
            </a:r>
          </a:p>
          <a:p>
            <a:pPr lvl="0"/>
            <a:r>
              <a:rPr lang="en-US" b="1" dirty="0"/>
              <a:t>Remote Usability Testing</a:t>
            </a:r>
            <a:endParaRPr lang="en-US" dirty="0"/>
          </a:p>
          <a:p>
            <a:pPr lvl="0"/>
            <a:r>
              <a:rPr lang="en-US" b="1" dirty="0"/>
              <a:t>Expert review</a:t>
            </a:r>
            <a:endParaRPr lang="en-US" dirty="0"/>
          </a:p>
          <a:p>
            <a:pPr lvl="0"/>
            <a:r>
              <a:rPr lang="en-US" b="1" dirty="0"/>
              <a:t>Automated expert review</a:t>
            </a:r>
            <a:endParaRPr lang="en-US" dirty="0"/>
          </a:p>
          <a:p>
            <a:pPr lvl="0"/>
            <a:r>
              <a:rPr lang="en-US" b="1" dirty="0"/>
              <a:t>A/B testing</a:t>
            </a:r>
            <a:endParaRPr lang="en-US" dirty="0"/>
          </a:p>
          <a:p>
            <a:endParaRPr lang="en-US" dirty="0"/>
          </a:p>
        </p:txBody>
      </p:sp>
      <p:pic>
        <p:nvPicPr>
          <p:cNvPr id="4" name="錄製的聲音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44843" y="617696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076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03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	</a:t>
            </a:r>
            <a:endParaRPr 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en-US" dirty="0" smtClean="0"/>
              <a:t>We can apply some WUP to game </a:t>
            </a:r>
          </a:p>
          <a:p>
            <a:r>
              <a:rPr lang="en-US" dirty="0" smtClean="0"/>
              <a:t>We can apply some IA to game </a:t>
            </a:r>
          </a:p>
          <a:p>
            <a:r>
              <a:rPr lang="en-US" dirty="0" smtClean="0"/>
              <a:t>Need more research</a:t>
            </a:r>
            <a:endParaRPr lang="en-US" dirty="0"/>
          </a:p>
        </p:txBody>
      </p:sp>
      <p:pic>
        <p:nvPicPr>
          <p:cNvPr id="4" name="錄製的聲音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8600" y="609806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914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02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484340" y="3256606"/>
            <a:ext cx="4961464" cy="1325563"/>
          </a:xfrm>
        </p:spPr>
        <p:txBody>
          <a:bodyPr/>
          <a:lstStyle/>
          <a:p>
            <a:r>
              <a:rPr lang="en-US" dirty="0"/>
              <a:t>End</a:t>
            </a:r>
            <a:br>
              <a:rPr lang="en-US" dirty="0"/>
            </a:br>
            <a:endParaRPr 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錄製的聲音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8600" y="60071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084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1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 			</a:t>
            </a:r>
            <a:endParaRPr 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Different IS and IT</a:t>
            </a:r>
          </a:p>
          <a:p>
            <a:pPr lvl="0" fontAlgn="base"/>
            <a:r>
              <a:rPr lang="en-US" dirty="0"/>
              <a:t>The structural design of shared information environments.</a:t>
            </a:r>
          </a:p>
          <a:p>
            <a:pPr lvl="0" fontAlgn="base"/>
            <a:r>
              <a:rPr lang="en-US" dirty="0"/>
              <a:t>The art and science of organizing and labeling web sites, intranets, online communities, and software to support </a:t>
            </a:r>
            <a:r>
              <a:rPr lang="en-US" dirty="0" err="1"/>
              <a:t>findability</a:t>
            </a:r>
            <a:r>
              <a:rPr lang="en-US" dirty="0"/>
              <a:t> and usability.</a:t>
            </a:r>
          </a:p>
          <a:p>
            <a:pPr lvl="0" fontAlgn="base"/>
            <a:r>
              <a:rPr lang="en-US" dirty="0"/>
              <a:t>An emerging community of practice focused on bringing principles of design and architecture to the digital landscape.</a:t>
            </a:r>
          </a:p>
          <a:p>
            <a:pPr lvl="0" fontAlgn="base"/>
            <a:r>
              <a:rPr lang="en-US" dirty="0"/>
              <a:t>The combination of organization, labeling, search and navigation systems within websites and intranets.</a:t>
            </a:r>
          </a:p>
          <a:p>
            <a:pPr lvl="0" fontAlgn="base"/>
            <a:r>
              <a:rPr lang="en-US" dirty="0"/>
              <a:t>Extracting required parameters/data of Engineering Designs in the process of creating a knowledge-based linking different systems and standards.</a:t>
            </a:r>
          </a:p>
          <a:p>
            <a:endParaRPr lang="en-US" dirty="0" smtClean="0"/>
          </a:p>
          <a:p>
            <a:r>
              <a:rPr lang="en-US" dirty="0" smtClean="0"/>
              <a:t>Hard </a:t>
            </a:r>
          </a:p>
          <a:p>
            <a:endParaRPr lang="en-US" dirty="0" smtClean="0"/>
          </a:p>
        </p:txBody>
      </p:sp>
      <p:pic>
        <p:nvPicPr>
          <p:cNvPr id="4" name="錄製的聲音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8600" y="607334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240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00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IA Purpose</a:t>
            </a:r>
            <a:endParaRPr 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i="1" dirty="0" smtClean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Usability</a:t>
            </a:r>
          </a:p>
          <a:p>
            <a:pPr lvl="0"/>
            <a:r>
              <a:rPr lang="en-US" b="1" i="1" dirty="0" smtClean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Comprehensiveness </a:t>
            </a:r>
            <a:endParaRPr lang="en-US" b="1" i="1" dirty="0"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  <a:p>
            <a:pPr lvl="0"/>
            <a:r>
              <a:rPr lang="en-US" b="1" i="1" dirty="0" smtClean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Relevance</a:t>
            </a:r>
            <a:endParaRPr lang="en-US" b="1" i="1" dirty="0"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  <a:p>
            <a:r>
              <a:rPr lang="en-US" b="1" i="1" dirty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Query performance</a:t>
            </a:r>
          </a:p>
        </p:txBody>
      </p:sp>
      <p:pic>
        <p:nvPicPr>
          <p:cNvPr id="4" name="內容版面配置區 19" descr="C:\Users\Kitman\Desktop\Capture.PNG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3075" y="1279458"/>
            <a:ext cx="7173248" cy="4351338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錄製的聲音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70703" y="587216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377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800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</a:t>
            </a:r>
            <a:endParaRPr lang="en-US" dirty="0"/>
          </a:p>
        </p:txBody>
      </p:sp>
      <p:pic>
        <p:nvPicPr>
          <p:cNvPr id="20" name="內容版面配置區 19" descr="C:\Users\Kitman\Desktop\Capture.PNG"/>
          <p:cNvPicPr>
            <a:picLocks noGrp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945" y="1941513"/>
            <a:ext cx="5799438" cy="3470746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內容版面配置區 4" descr="C:\Users\Kitman\Desktop\Capture2.PNG"/>
          <p:cNvPicPr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3751" y="2118527"/>
            <a:ext cx="5769986" cy="3615008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橢圓 2"/>
          <p:cNvSpPr/>
          <p:nvPr/>
        </p:nvSpPr>
        <p:spPr>
          <a:xfrm>
            <a:off x="4934466" y="5016843"/>
            <a:ext cx="1186248" cy="46955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錄製的聲音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28600" y="616396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566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602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Components</a:t>
            </a:r>
            <a:endParaRPr 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lvl="0"/>
            <a:r>
              <a:rPr lang="en-US" b="1" i="1" dirty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Organization System</a:t>
            </a:r>
          </a:p>
          <a:p>
            <a:pPr lvl="0"/>
            <a:r>
              <a:rPr lang="en-US" b="1" i="1" dirty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Labeling Systems</a:t>
            </a:r>
          </a:p>
          <a:p>
            <a:pPr lvl="0"/>
            <a:r>
              <a:rPr lang="en-US" b="1" i="1" dirty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Navigation Systems</a:t>
            </a:r>
          </a:p>
          <a:p>
            <a:pPr lvl="0"/>
            <a:r>
              <a:rPr lang="en-US" b="1" i="1" dirty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Search </a:t>
            </a:r>
            <a:r>
              <a:rPr lang="en-US" b="1" i="1" dirty="0" smtClean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Systems</a:t>
            </a:r>
          </a:p>
          <a:p>
            <a:pPr marL="0" lvl="0" indent="0">
              <a:buNone/>
            </a:pPr>
            <a:endParaRPr lang="en-US" b="1" i="1" dirty="0"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  <a:p>
            <a:r>
              <a:rPr lang="en-US" b="1" i="1" dirty="0" smtClean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Venn </a:t>
            </a:r>
            <a:r>
              <a:rPr lang="en-US" b="1" i="1" dirty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diagram.</a:t>
            </a:r>
          </a:p>
          <a:p>
            <a:r>
              <a:rPr lang="en-US" b="1" i="1" dirty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Context</a:t>
            </a:r>
          </a:p>
          <a:p>
            <a:r>
              <a:rPr lang="en-US" b="1" i="1" dirty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Content</a:t>
            </a:r>
          </a:p>
          <a:p>
            <a:r>
              <a:rPr lang="en-US" b="1" i="1" dirty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Users</a:t>
            </a:r>
          </a:p>
          <a:p>
            <a:endParaRPr lang="en-US" dirty="0"/>
          </a:p>
        </p:txBody>
      </p:sp>
      <p:pic>
        <p:nvPicPr>
          <p:cNvPr id="13" name="圖片 12" descr="C:\Users\Kitman\Google Drive\School\==CIT==\2015_Application Testing &amp; Metrics\Assigment 2\Pictures\ia.gif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7097" y="4160109"/>
            <a:ext cx="2215292" cy="18603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錄製的聲音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28600" y="612925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104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1022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Components</a:t>
            </a:r>
            <a:endParaRPr 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Jesse James Garrett</a:t>
            </a:r>
            <a:r>
              <a:rPr lang="en-US" dirty="0"/>
              <a:t> in the </a:t>
            </a:r>
          </a:p>
          <a:p>
            <a:r>
              <a:rPr lang="en-US" dirty="0"/>
              <a:t>"</a:t>
            </a:r>
            <a:r>
              <a:rPr lang="en-US" b="1" dirty="0"/>
              <a:t>Elements of user experience: classification information about</a:t>
            </a:r>
          </a:p>
          <a:p>
            <a:r>
              <a:rPr lang="en-US" b="1" dirty="0"/>
              <a:t> the structure of the product user centered design</a:t>
            </a:r>
            <a:r>
              <a:rPr lang="en-US" dirty="0"/>
              <a:t>“</a:t>
            </a:r>
          </a:p>
          <a:p>
            <a:r>
              <a:rPr lang="en-US" dirty="0"/>
              <a:t> and notice the following structure</a:t>
            </a:r>
          </a:p>
          <a:p>
            <a:endParaRPr lang="en-US" dirty="0"/>
          </a:p>
        </p:txBody>
      </p:sp>
      <p:pic>
        <p:nvPicPr>
          <p:cNvPr id="8" name="圖片 18" descr="sequential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1243914" y="5773138"/>
            <a:ext cx="1790700" cy="11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圖片 19" descr="hierarchical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1411" y="4177357"/>
            <a:ext cx="1638300" cy="48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圖片 20" descr="matrix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6585" y="4001294"/>
            <a:ext cx="1231878" cy="932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圖片 21" descr="organic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6585" y="5487388"/>
            <a:ext cx="86360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錄製的聲音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28600" y="608158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306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51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Web Usability Principle(WUP)</a:t>
            </a:r>
            <a:endParaRPr lang="en-US" dirty="0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2830" y="1825625"/>
            <a:ext cx="3546340" cy="4351338"/>
          </a:xfrm>
        </p:spPr>
      </p:pic>
      <p:pic>
        <p:nvPicPr>
          <p:cNvPr id="4" name="錄製的聲音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28600" y="6086347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480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0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 of WUP</a:t>
            </a:r>
            <a:endParaRPr 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Web usability principles means: </a:t>
            </a:r>
          </a:p>
          <a:p>
            <a:r>
              <a:rPr lang="en-US" dirty="0"/>
              <a:t>Some rules that allow people to </a:t>
            </a:r>
          </a:p>
          <a:p>
            <a:pPr lvl="0"/>
            <a:r>
              <a:rPr lang="en-US" b="1" i="1" dirty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Learnability</a:t>
            </a:r>
          </a:p>
          <a:p>
            <a:pPr lvl="0"/>
            <a:r>
              <a:rPr lang="en-US" b="1" i="1" dirty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Efficiency</a:t>
            </a:r>
          </a:p>
          <a:p>
            <a:pPr lvl="0"/>
            <a:r>
              <a:rPr lang="en-US" b="1" i="1" dirty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Memorability</a:t>
            </a:r>
          </a:p>
          <a:p>
            <a:pPr lvl="0"/>
            <a:r>
              <a:rPr lang="en-US" b="1" i="1" dirty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Errors</a:t>
            </a:r>
          </a:p>
          <a:p>
            <a:pPr lvl="0"/>
            <a:r>
              <a:rPr lang="en-US" b="1" i="1" dirty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Satisfaction</a:t>
            </a:r>
          </a:p>
          <a:p>
            <a:r>
              <a:rPr lang="en-US" dirty="0"/>
              <a:t>, in the web</a:t>
            </a:r>
          </a:p>
          <a:p>
            <a:endParaRPr lang="en-US" dirty="0"/>
          </a:p>
        </p:txBody>
      </p:sp>
      <p:pic>
        <p:nvPicPr>
          <p:cNvPr id="4" name="錄製的聲音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8600" y="608158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246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52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1489</TotalTime>
  <Words>778</Words>
  <Application>Microsoft Office PowerPoint</Application>
  <PresentationFormat>寬螢幕</PresentationFormat>
  <Paragraphs>165</Paragraphs>
  <Slides>22</Slides>
  <Notes>0</Notes>
  <HiddenSlides>0</HiddenSlides>
  <MMClips>22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22</vt:i4>
      </vt:variant>
    </vt:vector>
  </HeadingPairs>
  <TitlesOfParts>
    <vt:vector size="31" baseType="lpstr">
      <vt:lpstr>Microsoft JhengHei UI</vt:lpstr>
      <vt:lpstr>MS PGothic</vt:lpstr>
      <vt:lpstr>PMingLiU</vt:lpstr>
      <vt:lpstr>Arial</vt:lpstr>
      <vt:lpstr>Arial Black</vt:lpstr>
      <vt:lpstr>Calibri</vt:lpstr>
      <vt:lpstr>Calibri Light</vt:lpstr>
      <vt:lpstr>Symbol</vt:lpstr>
      <vt:lpstr>Office 佈景主題</vt:lpstr>
      <vt:lpstr>PowerPoint 簡報</vt:lpstr>
      <vt:lpstr>History</vt:lpstr>
      <vt:lpstr>Definition    </vt:lpstr>
      <vt:lpstr>IA Purpose</vt:lpstr>
      <vt:lpstr>Examples</vt:lpstr>
      <vt:lpstr>Components</vt:lpstr>
      <vt:lpstr>Components</vt:lpstr>
      <vt:lpstr>Web Usability Principle(WUP)</vt:lpstr>
      <vt:lpstr>Definition of WUP</vt:lpstr>
      <vt:lpstr>Goal of WUP</vt:lpstr>
      <vt:lpstr>Components </vt:lpstr>
      <vt:lpstr>Components 1</vt:lpstr>
      <vt:lpstr>Components 2 </vt:lpstr>
      <vt:lpstr>A example of apply to game</vt:lpstr>
      <vt:lpstr>PowerPoint 簡報</vt:lpstr>
      <vt:lpstr>IA and Game</vt:lpstr>
      <vt:lpstr>WUP and Game</vt:lpstr>
      <vt:lpstr>WUP and Game</vt:lpstr>
      <vt:lpstr>Redesign</vt:lpstr>
      <vt:lpstr>Test</vt:lpstr>
      <vt:lpstr>Conclusion </vt:lpstr>
      <vt:lpstr>End 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Information Article</dc:title>
  <dc:creator>kitman yiu</dc:creator>
  <cp:lastModifiedBy>Kitman</cp:lastModifiedBy>
  <cp:revision>30</cp:revision>
  <dcterms:created xsi:type="dcterms:W3CDTF">2015-03-19T03:47:40Z</dcterms:created>
  <dcterms:modified xsi:type="dcterms:W3CDTF">2015-03-22T00:20:01Z</dcterms:modified>
</cp:coreProperties>
</file>